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6"/>
  </p:notesMasterIdLst>
  <p:sldIdLst>
    <p:sldId id="321" r:id="rId2"/>
    <p:sldId id="259" r:id="rId3"/>
    <p:sldId id="322" r:id="rId4"/>
    <p:sldId id="323" r:id="rId5"/>
    <p:sldId id="324" r:id="rId6"/>
    <p:sldId id="325" r:id="rId7"/>
    <p:sldId id="326" r:id="rId8"/>
    <p:sldId id="327" r:id="rId9"/>
    <p:sldId id="386" r:id="rId10"/>
    <p:sldId id="38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92" r:id="rId19"/>
    <p:sldId id="393" r:id="rId20"/>
    <p:sldId id="39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76" r:id="rId34"/>
    <p:sldId id="389" r:id="rId35"/>
    <p:sldId id="390" r:id="rId36"/>
    <p:sldId id="391" r:id="rId37"/>
    <p:sldId id="388" r:id="rId38"/>
    <p:sldId id="347" r:id="rId39"/>
    <p:sldId id="348" r:id="rId40"/>
    <p:sldId id="349" r:id="rId41"/>
    <p:sldId id="352" r:id="rId42"/>
    <p:sldId id="353" r:id="rId43"/>
    <p:sldId id="354" r:id="rId44"/>
    <p:sldId id="351" r:id="rId45"/>
    <p:sldId id="355" r:id="rId46"/>
    <p:sldId id="356" r:id="rId47"/>
    <p:sldId id="379" r:id="rId48"/>
    <p:sldId id="357" r:id="rId49"/>
    <p:sldId id="358" r:id="rId50"/>
    <p:sldId id="377" r:id="rId51"/>
    <p:sldId id="378" r:id="rId52"/>
    <p:sldId id="359" r:id="rId53"/>
    <p:sldId id="360" r:id="rId54"/>
    <p:sldId id="361" r:id="rId55"/>
    <p:sldId id="362" r:id="rId56"/>
    <p:sldId id="350" r:id="rId57"/>
    <p:sldId id="363" r:id="rId58"/>
    <p:sldId id="380" r:id="rId59"/>
    <p:sldId id="382" r:id="rId60"/>
    <p:sldId id="381" r:id="rId61"/>
    <p:sldId id="383" r:id="rId62"/>
    <p:sldId id="366" r:id="rId63"/>
    <p:sldId id="384" r:id="rId64"/>
    <p:sldId id="367" r:id="rId65"/>
    <p:sldId id="368" r:id="rId66"/>
    <p:sldId id="369" r:id="rId67"/>
    <p:sldId id="364" r:id="rId68"/>
    <p:sldId id="370" r:id="rId69"/>
    <p:sldId id="371" r:id="rId70"/>
    <p:sldId id="372" r:id="rId71"/>
    <p:sldId id="385" r:id="rId72"/>
    <p:sldId id="374" r:id="rId73"/>
    <p:sldId id="373" r:id="rId74"/>
    <p:sldId id="375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9371C-D496-4FB4-83B4-9000561B9EEC}" type="datetimeFigureOut">
              <a:rPr lang="en-IN" smtClean="0"/>
              <a:t>30-05-2021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49D75-CB82-4ADC-8D2B-BCAC67F81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890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49D75-CB82-4ADC-8D2B-BCAC67F81DBA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07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1189096" y="5617774"/>
            <a:ext cx="9843913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-1" fmla="*/ 0 w 7955280"/>
              <a:gd name="connsiteY0-2" fmla="*/ 495300 h 495300"/>
              <a:gd name="connsiteX1-3" fmla="*/ 169546 w 7955280"/>
              <a:gd name="connsiteY1-4" fmla="*/ 0 h 495300"/>
              <a:gd name="connsiteX2-5" fmla="*/ 3966210 w 7955280"/>
              <a:gd name="connsiteY2-6" fmla="*/ 95250 h 495300"/>
              <a:gd name="connsiteX3-7" fmla="*/ 7785734 w 7955280"/>
              <a:gd name="connsiteY3-8" fmla="*/ 0 h 495300"/>
              <a:gd name="connsiteX4-9" fmla="*/ 7955280 w 7955280"/>
              <a:gd name="connsiteY4-10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9937" y="1016990"/>
            <a:ext cx="9572977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20801" y="1009651"/>
            <a:ext cx="9572977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1026029" y="702069"/>
            <a:ext cx="757108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10568399" y="655232"/>
            <a:ext cx="566928" cy="75590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2934" y="1794935"/>
            <a:ext cx="7631291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2934" y="3736622"/>
            <a:ext cx="761623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7569" y="5357593"/>
            <a:ext cx="1618428" cy="365125"/>
          </a:xfrm>
        </p:spPr>
        <p:txBody>
          <a:bodyPr/>
          <a:lstStyle/>
          <a:p>
            <a:fld id="{0C38EF08-1C45-4AA2-9A95-8686BAE03BE6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65393" y="5357593"/>
            <a:ext cx="671312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5241" y="5357593"/>
            <a:ext cx="738697" cy="365125"/>
          </a:xfrm>
        </p:spPr>
        <p:txBody>
          <a:bodyPr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3179-175E-478D-9797-69C3A0BC7CC2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2" y="925691"/>
            <a:ext cx="1907823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0962" y="1106313"/>
            <a:ext cx="6905039" cy="44026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8EF3A-FB75-492F-BCE4-DF84E3CF5946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97C6A-4801-4BBC-BBEE-4C92C3E6B988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639" y="2239431"/>
            <a:ext cx="8338725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690" y="3725335"/>
            <a:ext cx="8308623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9A8F5-1AAF-4F4A-A735-8087137D6A0B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E4111-010E-48AD-B148-4AC762E1A4FA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731264" y="2121407"/>
            <a:ext cx="4267200" cy="36027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217920" y="2119313"/>
            <a:ext cx="4267200" cy="3605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77160" y="2122312"/>
            <a:ext cx="391936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47559" y="2122311"/>
            <a:ext cx="3925824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2FE98-14AB-40CE-87F7-13B468094406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731264" y="2944368"/>
            <a:ext cx="4303776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193535" y="2944813"/>
            <a:ext cx="4303776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887D0-5CEB-4C2D-90F4-F74448A7268E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37B09-B14A-4F21-A207-83DE5C3A34F9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842903" y="6058038"/>
            <a:ext cx="10295468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-1" fmla="*/ 0 w 7955280"/>
              <a:gd name="connsiteY0-2" fmla="*/ 495300 h 495300"/>
              <a:gd name="connsiteX1-3" fmla="*/ 169546 w 7955280"/>
              <a:gd name="connsiteY1-4" fmla="*/ 0 h 495300"/>
              <a:gd name="connsiteX2-5" fmla="*/ 3966210 w 7955280"/>
              <a:gd name="connsiteY2-6" fmla="*/ 95250 h 495300"/>
              <a:gd name="connsiteX3-7" fmla="*/ 7785734 w 7955280"/>
              <a:gd name="connsiteY3-8" fmla="*/ 0 h 495300"/>
              <a:gd name="connsiteX4-9" fmla="*/ 7955280 w 7955280"/>
              <a:gd name="connsiteY4-10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5958497" y="605163"/>
            <a:ext cx="505192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5961889" y="603504"/>
            <a:ext cx="505192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998940" y="576868"/>
            <a:ext cx="505192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999745" y="576072"/>
            <a:ext cx="505192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3161475" y="293953"/>
            <a:ext cx="757108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8467351" y="238675"/>
            <a:ext cx="566928" cy="75590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478635" y="2020043"/>
            <a:ext cx="4086436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6472388" y="1150993"/>
            <a:ext cx="4027723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530834" y="3623748"/>
            <a:ext cx="4065188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8455598" y="5885673"/>
            <a:ext cx="1618428" cy="365125"/>
          </a:xfrm>
        </p:spPr>
        <p:txBody>
          <a:bodyPr/>
          <a:lstStyle/>
          <a:p>
            <a:fld id="{DBCC0B57-55AB-44CE-99AB-3CA429E00BD0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1219406" y="5829262"/>
            <a:ext cx="46968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10076418" y="5896962"/>
            <a:ext cx="73869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842903" y="6058038"/>
            <a:ext cx="10295468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-1" fmla="*/ 0 w 7955280"/>
              <a:gd name="connsiteY0-2" fmla="*/ 495300 h 495300"/>
              <a:gd name="connsiteX1-3" fmla="*/ 169546 w 7955280"/>
              <a:gd name="connsiteY1-4" fmla="*/ 0 h 495300"/>
              <a:gd name="connsiteX2-5" fmla="*/ 3966210 w 7955280"/>
              <a:gd name="connsiteY2-6" fmla="*/ 95250 h 495300"/>
              <a:gd name="connsiteX3-7" fmla="*/ 7785734 w 7955280"/>
              <a:gd name="connsiteY3-8" fmla="*/ 0 h 495300"/>
              <a:gd name="connsiteX4-9" fmla="*/ 7955280 w 7955280"/>
              <a:gd name="connsiteY4-10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998940" y="576868"/>
            <a:ext cx="505192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993412" y="575769"/>
            <a:ext cx="505192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5958497" y="605163"/>
            <a:ext cx="505192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5953025" y="603920"/>
            <a:ext cx="505192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3161475" y="293953"/>
            <a:ext cx="757108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8467351" y="238675"/>
            <a:ext cx="566928" cy="75590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475232" y="2020824"/>
            <a:ext cx="408432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6531487" y="1207272"/>
            <a:ext cx="3885151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536192" y="3621024"/>
            <a:ext cx="4059936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8461249" y="5888738"/>
            <a:ext cx="1618428" cy="365125"/>
          </a:xfrm>
        </p:spPr>
        <p:txBody>
          <a:bodyPr/>
          <a:lstStyle/>
          <a:p>
            <a:fld id="{A28E9E1C-20B9-4CD4-8D48-DB6541786149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1219426" y="5831038"/>
            <a:ext cx="442539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10082786" y="5900027"/>
            <a:ext cx="73869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38201" y="6069330"/>
            <a:ext cx="1056132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-1" fmla="*/ 0 w 7955280"/>
              <a:gd name="connsiteY0-2" fmla="*/ 495300 h 495300"/>
              <a:gd name="connsiteX1-3" fmla="*/ 169546 w 7955280"/>
              <a:gd name="connsiteY1-4" fmla="*/ 0 h 495300"/>
              <a:gd name="connsiteX2-5" fmla="*/ 3966210 w 7955280"/>
              <a:gd name="connsiteY2-6" fmla="*/ 95250 h 495300"/>
              <a:gd name="connsiteX3-7" fmla="*/ 7785734 w 7955280"/>
              <a:gd name="connsiteY3-8" fmla="*/ 0 h 495300"/>
              <a:gd name="connsiteX4-9" fmla="*/ 7955280 w 7955280"/>
              <a:gd name="connsiteY4-10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75360" y="575310"/>
            <a:ext cx="102616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75360" y="576072"/>
            <a:ext cx="102616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724989" y="273091"/>
            <a:ext cx="757108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10914593" y="203675"/>
            <a:ext cx="566928" cy="755904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0031" y="817583"/>
            <a:ext cx="9286993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0721" y="2119257"/>
            <a:ext cx="8261873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06118" y="5809153"/>
            <a:ext cx="16184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anose="03070502040507070304" pitchFamily="66" charset="0"/>
              </a:defRPr>
            </a:lvl1pPr>
          </a:lstStyle>
          <a:p>
            <a:fld id="{1AFC85BB-86F8-44C5-9AFF-D0CBCC94B512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9202" y="5809153"/>
            <a:ext cx="73869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anose="03070502040507070304" pitchFamily="66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26937" y="5809153"/>
            <a:ext cx="738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anose="03070502040507070304" pitchFamily="66" charset="0"/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anose="03060802040406070304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anose="03060802040406070304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anose="03060802040406070304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anose="03060802040406070304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anose="03060802040406070304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anose="03060802040406070304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anose="03060802040406070304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anose="03060802040406070304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anose="03060802040406070304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Leave 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Management System for </a:t>
            </a:r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School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                    </a:t>
            </a:r>
            <a:r>
              <a:rPr lang="en-US" dirty="0" smtClean="0"/>
              <a:t>             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		                                           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B.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Sushma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Sri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0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System Requirements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044" y="2119257"/>
            <a:ext cx="10007125" cy="3603812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Platform </a:t>
            </a:r>
            <a:r>
              <a:rPr lang="en-IN" b="1" dirty="0" smtClean="0"/>
              <a:t>Specification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Operating system          :        Any Operating System after WINDOWS 2000</a:t>
            </a:r>
          </a:p>
          <a:p>
            <a:r>
              <a:rPr lang="en-IN" dirty="0"/>
              <a:t>Front End                       </a:t>
            </a:r>
            <a:r>
              <a:rPr lang="en-IN" dirty="0" smtClean="0"/>
              <a:t>:        HTML</a:t>
            </a:r>
            <a:r>
              <a:rPr lang="en-IN" dirty="0"/>
              <a:t>, CSS</a:t>
            </a:r>
          </a:p>
          <a:p>
            <a:r>
              <a:rPr lang="en-IN" dirty="0"/>
              <a:t>Database                       </a:t>
            </a:r>
            <a:r>
              <a:rPr lang="en-IN" dirty="0" smtClean="0"/>
              <a:t>:        </a:t>
            </a:r>
            <a:r>
              <a:rPr lang="en-IN" dirty="0"/>
              <a:t>PHP, MYSQL Database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132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Technologies Used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Front End : </a:t>
            </a:r>
            <a:r>
              <a:rPr lang="en-IN" dirty="0" smtClean="0"/>
              <a:t>    HTML , CSS</a:t>
            </a:r>
          </a:p>
          <a:p>
            <a:endParaRPr lang="en-US" dirty="0" smtClean="0"/>
          </a:p>
          <a:p>
            <a:r>
              <a:rPr lang="en-US" dirty="0" smtClean="0"/>
              <a:t>Back End :      PHP</a:t>
            </a:r>
          </a:p>
          <a:p>
            <a:endParaRPr lang="en-US" dirty="0" smtClean="0"/>
          </a:p>
          <a:p>
            <a:r>
              <a:rPr lang="en-US" dirty="0" smtClean="0"/>
              <a:t>Data Base:     MySQL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02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/>
            </a:r>
            <a:br>
              <a:rPr lang="en-US" dirty="0" smtClean="0">
                <a:solidFill>
                  <a:srgbClr val="00B0F0"/>
                </a:solidFill>
              </a:rPr>
            </a:br>
            <a:r>
              <a:rPr lang="en-US" b="1" dirty="0" smtClean="0">
                <a:solidFill>
                  <a:srgbClr val="00B0F0"/>
                </a:solidFill>
              </a:rPr>
              <a:t>Brief </a:t>
            </a:r>
            <a:r>
              <a:rPr lang="en-US" b="1" dirty="0">
                <a:solidFill>
                  <a:srgbClr val="00B0F0"/>
                </a:solidFill>
              </a:rPr>
              <a:t>overview of the technology</a:t>
            </a:r>
            <a:r>
              <a:rPr lang="en-US" dirty="0">
                <a:solidFill>
                  <a:srgbClr val="00B0F0"/>
                </a:solidFill>
              </a:rPr>
              <a:t/>
            </a:r>
            <a:br>
              <a:rPr lang="en-US" dirty="0">
                <a:solidFill>
                  <a:srgbClr val="00B0F0"/>
                </a:solidFill>
              </a:rPr>
            </a:b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b="1" dirty="0" smtClean="0">
                <a:solidFill>
                  <a:schemeClr val="bg2">
                    <a:lumMod val="50000"/>
                  </a:schemeClr>
                </a:solidFill>
              </a:rPr>
              <a:t>1 . HTML</a:t>
            </a:r>
          </a:p>
          <a:p>
            <a:pPr algn="just"/>
            <a:r>
              <a:rPr lang="en-US" sz="2800" dirty="0"/>
              <a:t>HTML stands for Hyper Text Markup Language</a:t>
            </a:r>
          </a:p>
          <a:p>
            <a:pPr algn="just"/>
            <a:r>
              <a:rPr lang="en-US" sz="2800" dirty="0"/>
              <a:t>HTML is the standard markup language for creating Web pages</a:t>
            </a:r>
          </a:p>
          <a:p>
            <a:pPr algn="just"/>
            <a:r>
              <a:rPr lang="en-US" sz="2800" dirty="0"/>
              <a:t>HTML describes the structure of a Web page</a:t>
            </a:r>
          </a:p>
          <a:p>
            <a:pPr algn="just"/>
            <a:r>
              <a:rPr lang="en-US" sz="2800" dirty="0"/>
              <a:t>HTML consists of a series of elements</a:t>
            </a:r>
          </a:p>
          <a:p>
            <a:pPr algn="just"/>
            <a:r>
              <a:rPr lang="en-US" sz="2800" dirty="0"/>
              <a:t>HTML elements tell the browser how to display the content</a:t>
            </a:r>
          </a:p>
          <a:p>
            <a:pPr algn="just"/>
            <a:r>
              <a:rPr lang="en-US" sz="2800" dirty="0"/>
              <a:t>HTML elements label pieces of content such as "this is a heading", "this is a paragraph", "this is a link", etc.</a:t>
            </a:r>
          </a:p>
          <a:p>
            <a:pPr marL="0" indent="0" algn="just">
              <a:buNone/>
            </a:pPr>
            <a:endParaRPr lang="en-IN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5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Brief overview of the technology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0721" y="2119257"/>
            <a:ext cx="8261873" cy="389698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5100" b="1" dirty="0" smtClean="0">
                <a:solidFill>
                  <a:schemeClr val="bg2">
                    <a:lumMod val="50000"/>
                  </a:schemeClr>
                </a:solidFill>
              </a:rPr>
              <a:t>2. CSS</a:t>
            </a:r>
          </a:p>
          <a:p>
            <a:pPr marL="0" indent="0">
              <a:buNone/>
            </a:pPr>
            <a:endParaRPr lang="en-US" sz="28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en-US" sz="4400" dirty="0"/>
              <a:t>CSS stands for Cascading Style Sheets</a:t>
            </a:r>
          </a:p>
          <a:p>
            <a:pPr algn="just"/>
            <a:r>
              <a:rPr lang="en-US" sz="4400" dirty="0"/>
              <a:t>CSS describes how HTML elements are to be displayed on screen, paper, or in other media</a:t>
            </a:r>
          </a:p>
          <a:p>
            <a:pPr algn="just"/>
            <a:r>
              <a:rPr lang="en-US" sz="4400" dirty="0"/>
              <a:t>CSS saves a lot of work. It can control the layout of multiple web pages all at once</a:t>
            </a:r>
          </a:p>
          <a:p>
            <a:pPr algn="just"/>
            <a:r>
              <a:rPr lang="en-US" sz="4400" dirty="0"/>
              <a:t>External </a:t>
            </a:r>
            <a:r>
              <a:rPr lang="en-US" sz="4400" dirty="0" err="1"/>
              <a:t>stylesheets</a:t>
            </a:r>
            <a:r>
              <a:rPr lang="en-US" sz="4400" dirty="0"/>
              <a:t> are stored in CSS files</a:t>
            </a:r>
          </a:p>
          <a:p>
            <a:pPr algn="just"/>
            <a:r>
              <a:rPr lang="en-US" sz="4400" dirty="0"/>
              <a:t>CSS is used to define styles for your web pages, including the design, layout and variations in display for different devices and screen sizes</a:t>
            </a:r>
            <a:r>
              <a:rPr lang="en-US" sz="4400" dirty="0" smtClean="0"/>
              <a:t>.</a:t>
            </a:r>
            <a:endParaRPr lang="en-IN" sz="4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70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Brief overview of the technology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0721" y="1897166"/>
            <a:ext cx="8261873" cy="41959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b="1" dirty="0" smtClean="0">
                <a:solidFill>
                  <a:schemeClr val="bg2">
                    <a:lumMod val="50000"/>
                  </a:schemeClr>
                </a:solidFill>
              </a:rPr>
              <a:t>3. PHP</a:t>
            </a:r>
          </a:p>
          <a:p>
            <a:pPr algn="just"/>
            <a:r>
              <a:rPr lang="en-US" sz="2600" dirty="0"/>
              <a:t>PHP is an acronym for "PHP: Hypertext Preprocessor"</a:t>
            </a:r>
          </a:p>
          <a:p>
            <a:pPr algn="just"/>
            <a:r>
              <a:rPr lang="en-US" sz="2600" dirty="0"/>
              <a:t>PHP is a widely-used, open source scripting </a:t>
            </a:r>
            <a:r>
              <a:rPr lang="en-US" sz="2600" dirty="0" smtClean="0"/>
              <a:t>language. PHP </a:t>
            </a:r>
            <a:r>
              <a:rPr lang="en-US" sz="2600" dirty="0"/>
              <a:t>scripts are executed on the server</a:t>
            </a:r>
          </a:p>
          <a:p>
            <a:pPr algn="just"/>
            <a:r>
              <a:rPr lang="en-US" sz="2600" dirty="0"/>
              <a:t>It is powerful enough to be at the core of the biggest blogging system on the </a:t>
            </a:r>
            <a:r>
              <a:rPr lang="en-US" sz="2600" dirty="0" smtClean="0"/>
              <a:t>web. It </a:t>
            </a:r>
            <a:r>
              <a:rPr lang="en-US" sz="2600" dirty="0"/>
              <a:t>is deep enough to run the largest social </a:t>
            </a:r>
            <a:r>
              <a:rPr lang="en-US" sz="2600" dirty="0" smtClean="0"/>
              <a:t>network</a:t>
            </a:r>
          </a:p>
          <a:p>
            <a:pPr algn="just"/>
            <a:r>
              <a:rPr lang="en-US" sz="2600" dirty="0"/>
              <a:t>PHP files can contain text, HTML, CSS, JavaScript, and PHP code</a:t>
            </a:r>
          </a:p>
          <a:p>
            <a:pPr algn="just"/>
            <a:r>
              <a:rPr lang="en-US" sz="2600" dirty="0"/>
              <a:t>PHP can generate dynamic page </a:t>
            </a:r>
            <a:r>
              <a:rPr lang="en-US" sz="2600" dirty="0" smtClean="0"/>
              <a:t>content and collect data from user.</a:t>
            </a:r>
            <a:endParaRPr lang="en-US" sz="2600" dirty="0"/>
          </a:p>
          <a:p>
            <a:endParaRPr lang="en-IN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55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Brief overview of the technology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0721" y="2204815"/>
            <a:ext cx="8261873" cy="3518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4.MySQL</a:t>
            </a:r>
          </a:p>
          <a:p>
            <a:pPr marL="0" indent="0">
              <a:buNone/>
            </a:pPr>
            <a:endParaRPr lang="en-US" sz="1050" b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/>
              <a:t>MySQL is the most popular Open Source Relational SQL Database Management System. </a:t>
            </a:r>
            <a:endParaRPr lang="en-US" dirty="0" smtClean="0"/>
          </a:p>
          <a:p>
            <a:r>
              <a:rPr lang="en-US" dirty="0" smtClean="0"/>
              <a:t>MySQL </a:t>
            </a:r>
            <a:r>
              <a:rPr lang="en-US" dirty="0"/>
              <a:t>is one of the best RDBMS being used for developing various web-based software applications. </a:t>
            </a:r>
            <a:endParaRPr lang="en-US" dirty="0" smtClean="0"/>
          </a:p>
          <a:p>
            <a:r>
              <a:rPr lang="en-US" dirty="0" smtClean="0"/>
              <a:t>MySQL </a:t>
            </a:r>
            <a:r>
              <a:rPr lang="en-US" dirty="0"/>
              <a:t>is developed, marketed and supported by MySQL AB, which is a Swedish company. </a:t>
            </a:r>
            <a:endParaRPr lang="en-IN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1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Brief overview of the technology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SQL</a:t>
            </a:r>
          </a:p>
          <a:p>
            <a:r>
              <a:rPr lang="en-US" dirty="0"/>
              <a:t>SQL stands for Structured Query Language</a:t>
            </a:r>
          </a:p>
          <a:p>
            <a:r>
              <a:rPr lang="en-US" dirty="0"/>
              <a:t>SQL lets you access and manipulate </a:t>
            </a:r>
            <a:r>
              <a:rPr lang="en-US" dirty="0" smtClean="0"/>
              <a:t>databases</a:t>
            </a:r>
          </a:p>
          <a:p>
            <a:r>
              <a:rPr lang="en-US" dirty="0"/>
              <a:t>SQL can execute queries against a database</a:t>
            </a:r>
          </a:p>
          <a:p>
            <a:r>
              <a:rPr lang="en-US" dirty="0"/>
              <a:t>SQL can retrieve data from a database</a:t>
            </a:r>
          </a:p>
          <a:p>
            <a:r>
              <a:rPr lang="en-US" dirty="0" smtClean="0"/>
              <a:t>SQL can insert , delete ,update records of Database.</a:t>
            </a:r>
          </a:p>
          <a:p>
            <a:r>
              <a:rPr lang="en-US" dirty="0"/>
              <a:t>SQL can create new databases</a:t>
            </a:r>
          </a:p>
          <a:p>
            <a:r>
              <a:rPr lang="en-US" dirty="0"/>
              <a:t>SQL can create new tables in a database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27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Work Flow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A person should be able to login to the system through the login page of the application, </a:t>
            </a:r>
            <a:r>
              <a:rPr lang="en-US" dirty="0" smtClean="0"/>
              <a:t>change the </a:t>
            </a:r>
            <a:r>
              <a:rPr lang="en-US" dirty="0"/>
              <a:t>password, apply for leave specifying the from and to dates, and approve/ reject the </a:t>
            </a:r>
            <a:r>
              <a:rPr lang="en-US" dirty="0" smtClean="0"/>
              <a:t>leave applications </a:t>
            </a:r>
            <a:r>
              <a:rPr lang="en-US" dirty="0"/>
              <a:t>that are submitted to him / her. As soon as a leave application / cancellation request </a:t>
            </a:r>
            <a:r>
              <a:rPr lang="en-US" dirty="0" smtClean="0"/>
              <a:t>/approval </a:t>
            </a:r>
            <a:r>
              <a:rPr lang="en-US" dirty="0"/>
              <a:t>/ rejection is made by the person he / she will be notified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The </a:t>
            </a:r>
            <a:r>
              <a:rPr lang="en-US" dirty="0"/>
              <a:t>number of days of leave (as </a:t>
            </a:r>
            <a:r>
              <a:rPr lang="en-US" dirty="0" smtClean="0"/>
              <a:t>per the </a:t>
            </a:r>
            <a:r>
              <a:rPr lang="en-US" dirty="0"/>
              <a:t>assumed leave policy) should be automatically credited to everybody.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processing leave </a:t>
            </a:r>
            <a:r>
              <a:rPr lang="en-US" dirty="0" smtClean="0"/>
              <a:t>should be </a:t>
            </a:r>
            <a:r>
              <a:rPr lang="en-US" dirty="0"/>
              <a:t>approved by the system automatically after some days.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42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031" y="700755"/>
            <a:ext cx="9286993" cy="9144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00B0F0"/>
                </a:solidFill>
              </a:rPr>
              <a:t>Use Case Diagram For Leave Management System</a:t>
            </a:r>
            <a:endParaRPr lang="en-IN" sz="4000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632" y="1936750"/>
            <a:ext cx="8056305" cy="405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6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031" y="817584"/>
            <a:ext cx="9286993" cy="643748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B0F0"/>
                </a:solidFill>
              </a:rPr>
              <a:t>Activity Diagram for Apply Leave</a:t>
            </a:r>
            <a:endParaRPr lang="en-IN" sz="3600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03021" y="1461333"/>
            <a:ext cx="7058826" cy="471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8580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024" y="651570"/>
            <a:ext cx="9214670" cy="1326321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  <a:latin typeface="Rockwell" panose="02060603020205020403" pitchFamily="18" charset="0"/>
              </a:rPr>
              <a:t>Table of contents </a:t>
            </a:r>
            <a:endParaRPr lang="en-IN" b="1" dirty="0">
              <a:solidFill>
                <a:srgbClr val="00B0F0"/>
              </a:solidFill>
              <a:latin typeface="Rockwell" panose="02060603020205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3431" y="1683521"/>
            <a:ext cx="9016262" cy="3842252"/>
          </a:xfrm>
        </p:spPr>
        <p:txBody>
          <a:bodyPr>
            <a:noAutofit/>
          </a:bodyPr>
          <a:lstStyle/>
          <a:p>
            <a:pPr algn="just"/>
            <a:r>
              <a:rPr lang="en-US" dirty="0" smtClean="0">
                <a:latin typeface="Rockwell" panose="02060603020205020403" pitchFamily="18" charset="0"/>
              </a:rPr>
              <a:t>Abstract</a:t>
            </a:r>
            <a:endParaRPr lang="en-US" dirty="0">
              <a:latin typeface="Rockwell" panose="02060603020205020403" pitchFamily="18" charset="0"/>
            </a:endParaRPr>
          </a:p>
          <a:p>
            <a:pPr algn="just"/>
            <a:r>
              <a:rPr lang="en-US" dirty="0" smtClean="0">
                <a:latin typeface="Rockwell" panose="02060603020205020403" pitchFamily="18" charset="0"/>
              </a:rPr>
              <a:t>Existing Problem</a:t>
            </a:r>
          </a:p>
          <a:p>
            <a:pPr algn="just"/>
            <a:r>
              <a:rPr lang="en-US" dirty="0" smtClean="0">
                <a:latin typeface="Rockwell" panose="02060603020205020403" pitchFamily="18" charset="0"/>
              </a:rPr>
              <a:t>Proposed Solution</a:t>
            </a:r>
          </a:p>
          <a:p>
            <a:pPr algn="just"/>
            <a:r>
              <a:rPr lang="en-US" dirty="0" smtClean="0">
                <a:latin typeface="Rockwell" panose="02060603020205020403" pitchFamily="18" charset="0"/>
              </a:rPr>
              <a:t>System Requirements</a:t>
            </a:r>
            <a:endParaRPr lang="en-US" dirty="0">
              <a:latin typeface="Rockwell" panose="02060603020205020403" pitchFamily="18" charset="0"/>
            </a:endParaRPr>
          </a:p>
          <a:p>
            <a:pPr algn="just"/>
            <a:r>
              <a:rPr lang="en-US" dirty="0" smtClean="0">
                <a:latin typeface="Rockwell" panose="02060603020205020403" pitchFamily="18" charset="0"/>
              </a:rPr>
              <a:t>Technologies Used</a:t>
            </a:r>
            <a:endParaRPr lang="en-US" dirty="0">
              <a:latin typeface="Rockwell" panose="02060603020205020403" pitchFamily="18" charset="0"/>
            </a:endParaRPr>
          </a:p>
          <a:p>
            <a:pPr algn="just"/>
            <a:r>
              <a:rPr lang="en-US" dirty="0" smtClean="0">
                <a:latin typeface="Rockwell" panose="02060603020205020403" pitchFamily="18" charset="0"/>
              </a:rPr>
              <a:t>Workflow </a:t>
            </a:r>
          </a:p>
          <a:p>
            <a:pPr algn="just"/>
            <a:r>
              <a:rPr lang="en-US" dirty="0" smtClean="0">
                <a:latin typeface="Rockwell" panose="02060603020205020403" pitchFamily="18" charset="0"/>
              </a:rPr>
              <a:t>Database Used </a:t>
            </a:r>
            <a:endParaRPr lang="en-US" dirty="0">
              <a:latin typeface="Rockwell" panose="02060603020205020403" pitchFamily="18" charset="0"/>
            </a:endParaRPr>
          </a:p>
          <a:p>
            <a:pPr algn="just"/>
            <a:r>
              <a:rPr lang="en-US" dirty="0" smtClean="0">
                <a:latin typeface="Rockwell" panose="02060603020205020403" pitchFamily="18" charset="0"/>
              </a:rPr>
              <a:t>Results</a:t>
            </a:r>
            <a:endParaRPr lang="en-US" dirty="0">
              <a:latin typeface="Rockwell" panose="02060603020205020403" pitchFamily="18" charset="0"/>
            </a:endParaRPr>
          </a:p>
          <a:p>
            <a:pPr algn="just"/>
            <a:r>
              <a:rPr lang="en-US" dirty="0" smtClean="0">
                <a:latin typeface="Rockwell" panose="02060603020205020403" pitchFamily="18" charset="0"/>
              </a:rPr>
              <a:t>Conclusion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031" y="817583"/>
            <a:ext cx="9286993" cy="771935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B0F0"/>
                </a:solidFill>
              </a:rPr>
              <a:t>Class Diagram for Leave Management System</a:t>
            </a:r>
            <a:endParaRPr lang="en-IN" sz="3600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68" y="1632625"/>
            <a:ext cx="8534870" cy="41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59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Work Flow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project have total 3 modules</a:t>
            </a:r>
          </a:p>
          <a:p>
            <a:pPr marL="0" indent="0">
              <a:buNone/>
            </a:pPr>
            <a:r>
              <a:rPr lang="en-US" b="1" dirty="0" smtClean="0"/>
              <a:t>Student Module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Teacher Module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Admin Module</a:t>
            </a:r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9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Work Flow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18" y="1808774"/>
            <a:ext cx="7488157" cy="400037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4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Work Flow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2060"/>
                </a:solidFill>
              </a:rPr>
              <a:t>Admin Module</a:t>
            </a:r>
          </a:p>
          <a:p>
            <a:pPr marL="0" indent="0">
              <a:buNone/>
            </a:pPr>
            <a:endParaRPr lang="en-US" sz="1050" b="1" dirty="0" smtClean="0">
              <a:solidFill>
                <a:srgbClr val="002060"/>
              </a:solidFill>
            </a:endParaRPr>
          </a:p>
          <a:p>
            <a:pPr algn="just"/>
            <a:r>
              <a:rPr lang="en-US" dirty="0" smtClean="0"/>
              <a:t>First for the initial application page by clicking on Admin ,it will redirect to admin login page.</a:t>
            </a:r>
          </a:p>
          <a:p>
            <a:pPr algn="just"/>
            <a:r>
              <a:rPr lang="en-US" dirty="0" smtClean="0"/>
              <a:t>For accessing this application ,Admin have to login with his unique username and password.</a:t>
            </a:r>
          </a:p>
          <a:p>
            <a:pPr algn="just"/>
            <a:r>
              <a:rPr lang="en-US" dirty="0" smtClean="0"/>
              <a:t>After logged in as Admin he will be redirected to his Admin Module.</a:t>
            </a:r>
          </a:p>
          <a:p>
            <a:pPr marL="0" indent="0" algn="just">
              <a:buNone/>
            </a:pPr>
            <a:endParaRPr lang="en-US" dirty="0" smtClean="0"/>
          </a:p>
          <a:p>
            <a:endParaRPr lang="en-US" dirty="0" smtClean="0">
              <a:solidFill>
                <a:srgbClr val="002060"/>
              </a:solidFill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5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Work Flow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34" y="1839623"/>
            <a:ext cx="7383566" cy="378053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53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Work Flow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Admin module have several functions like:</a:t>
            </a:r>
          </a:p>
          <a:p>
            <a:pPr algn="just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Change Password</a:t>
            </a:r>
            <a:r>
              <a:rPr lang="en-US" dirty="0" smtClean="0"/>
              <a:t>: Admin can change his password by giving old password and new password he wants to update.</a:t>
            </a:r>
          </a:p>
          <a:p>
            <a:pPr algn="just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Manage Leave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smtClean="0"/>
              <a:t>: In this section of page admin get requests from teachers for leave. Admin may approve or reject the leaves applied by staff.</a:t>
            </a:r>
          </a:p>
          <a:p>
            <a:pPr algn="just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Register Users </a:t>
            </a:r>
            <a:r>
              <a:rPr lang="en-US" dirty="0" smtClean="0"/>
              <a:t>: Main duty of Admin is to register users. Admin can register teacher or student in this application system by giving their details such as </a:t>
            </a:r>
            <a:r>
              <a:rPr lang="en-US" dirty="0" err="1" smtClean="0"/>
              <a:t>name,student</a:t>
            </a:r>
            <a:r>
              <a:rPr lang="en-US" dirty="0" smtClean="0"/>
              <a:t>/teacher, </a:t>
            </a:r>
            <a:r>
              <a:rPr lang="en-US" dirty="0" err="1" smtClean="0"/>
              <a:t>password,username</a:t>
            </a:r>
            <a:r>
              <a:rPr lang="en-US" dirty="0" smtClean="0"/>
              <a:t> and so on.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3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Work Flow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Employee Leave History</a:t>
            </a:r>
            <a:r>
              <a:rPr lang="en-US" dirty="0" smtClean="0"/>
              <a:t>: Records of all teachers leaves are maintained. These records contain information like Teacher name, type of leave applied , </a:t>
            </a:r>
            <a:r>
              <a:rPr lang="en-US" dirty="0" err="1" smtClean="0"/>
              <a:t>no.of</a:t>
            </a:r>
            <a:r>
              <a:rPr lang="en-US" dirty="0" smtClean="0"/>
              <a:t> days applied , status of leave(approved/pending/rejected).</a:t>
            </a:r>
          </a:p>
          <a:p>
            <a:pPr algn="just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Help</a:t>
            </a:r>
            <a:r>
              <a:rPr lang="en-US" dirty="0" smtClean="0"/>
              <a:t>: If a new user doesn’t know how to access this application he can access this page and it gives detailed information of this application and help them to access application.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38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Work Flow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0721" y="1854437"/>
            <a:ext cx="8261873" cy="386863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Teacher Module</a:t>
            </a:r>
          </a:p>
          <a:p>
            <a:pPr marL="0" indent="0">
              <a:buNone/>
            </a:pPr>
            <a:endParaRPr lang="en-IN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94" y="2357988"/>
            <a:ext cx="6571820" cy="369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81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Work Flow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Teacher Module functionalities are:</a:t>
            </a:r>
          </a:p>
          <a:p>
            <a:pPr algn="just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Change Password</a:t>
            </a:r>
            <a:r>
              <a:rPr lang="en-US" dirty="0" smtClean="0"/>
              <a:t>: A teacher can change password by giving old password as a proof of identity and a new password to change.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Apply Leave</a:t>
            </a:r>
            <a:r>
              <a:rPr lang="en-US" dirty="0" smtClean="0"/>
              <a:t>: A teacher can apply leave by specifying type of leave(casual/medical/earned/</a:t>
            </a:r>
            <a:r>
              <a:rPr lang="en-US" dirty="0" err="1" smtClean="0"/>
              <a:t>meternity</a:t>
            </a:r>
            <a:r>
              <a:rPr lang="en-US" dirty="0" smtClean="0"/>
              <a:t>) along with from date and to date. A request of this leave send to admin.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524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Work Flow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Manage Leave</a:t>
            </a:r>
            <a:r>
              <a:rPr lang="en-US" dirty="0" smtClean="0"/>
              <a:t>: Students’ leave requests are send to teacher. Teacher can approve or reject student leave.</a:t>
            </a:r>
          </a:p>
          <a:p>
            <a:pPr algn="just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Leave Balance </a:t>
            </a:r>
            <a:r>
              <a:rPr lang="en-US" dirty="0" smtClean="0"/>
              <a:t>: A table of </a:t>
            </a:r>
            <a:r>
              <a:rPr lang="en-US" dirty="0" err="1" smtClean="0"/>
              <a:t>no.of</a:t>
            </a:r>
            <a:r>
              <a:rPr lang="en-US" dirty="0" smtClean="0"/>
              <a:t> days of leave left for each of type is left is displayed.</a:t>
            </a:r>
          </a:p>
          <a:p>
            <a:pPr algn="just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Leave Status</a:t>
            </a:r>
            <a:r>
              <a:rPr lang="en-US" dirty="0" smtClean="0"/>
              <a:t>: The status(approved/pending/rejected) of applied is displayed.</a:t>
            </a:r>
          </a:p>
          <a:p>
            <a:pPr algn="just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Student Leave History </a:t>
            </a:r>
            <a:r>
              <a:rPr lang="en-US" dirty="0" smtClean="0"/>
              <a:t>: A record of all students leave details is </a:t>
            </a:r>
            <a:r>
              <a:rPr lang="en-US" dirty="0" err="1" smtClean="0"/>
              <a:t>maintained.It</a:t>
            </a:r>
            <a:r>
              <a:rPr lang="en-US" dirty="0" smtClean="0"/>
              <a:t> contains name of student, type of leave applied and </a:t>
            </a:r>
            <a:r>
              <a:rPr lang="en-US" dirty="0" err="1" smtClean="0"/>
              <a:t>no.of</a:t>
            </a:r>
            <a:r>
              <a:rPr lang="en-US" dirty="0" smtClean="0"/>
              <a:t> days applied and so on… </a:t>
            </a:r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253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Abstract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This </a:t>
            </a:r>
            <a:r>
              <a:rPr lang="en-US" dirty="0"/>
              <a:t>project is aimed at developing </a:t>
            </a:r>
            <a:r>
              <a:rPr lang="en-US" dirty="0" smtClean="0"/>
              <a:t>a </a:t>
            </a:r>
            <a:r>
              <a:rPr lang="en-US" dirty="0"/>
              <a:t>Leave Management Tool, which is of </a:t>
            </a:r>
            <a:r>
              <a:rPr lang="en-US" dirty="0" smtClean="0"/>
              <a:t>importance to </a:t>
            </a:r>
            <a:r>
              <a:rPr lang="en-US" dirty="0"/>
              <a:t>an organization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The </a:t>
            </a:r>
            <a:r>
              <a:rPr lang="en-US" dirty="0"/>
              <a:t>Easy Leave is an </a:t>
            </a:r>
            <a:r>
              <a:rPr lang="en-US" dirty="0" smtClean="0"/>
              <a:t>Intranet </a:t>
            </a:r>
            <a:r>
              <a:rPr lang="en-US" dirty="0"/>
              <a:t>based application that can be accessed throughout </a:t>
            </a:r>
            <a:r>
              <a:rPr lang="en-US" dirty="0" smtClean="0"/>
              <a:t>the organization.</a:t>
            </a:r>
          </a:p>
          <a:p>
            <a:pPr algn="just"/>
            <a:r>
              <a:rPr lang="en-US" dirty="0" smtClean="0"/>
              <a:t>This </a:t>
            </a:r>
            <a:r>
              <a:rPr lang="en-US" dirty="0"/>
              <a:t>system can be used to automate the workflow of leave applications and </a:t>
            </a:r>
            <a:r>
              <a:rPr lang="en-US" dirty="0" smtClean="0"/>
              <a:t>their approvals.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4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031" y="153825"/>
            <a:ext cx="9286993" cy="1866244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Work Flow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0721" y="1538243"/>
            <a:ext cx="8261873" cy="418482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Student Module</a:t>
            </a:r>
            <a:endParaRPr lang="en-IN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57" y="2020068"/>
            <a:ext cx="7262027" cy="408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01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Work Flow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Student Module Functionalities are:</a:t>
            </a:r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Change Password </a:t>
            </a:r>
            <a:r>
              <a:rPr lang="en-US" dirty="0" smtClean="0"/>
              <a:t>: A student can change password by giving old password as a proof and a new changed password.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Apply Leave </a:t>
            </a:r>
            <a:r>
              <a:rPr lang="en-US" dirty="0" smtClean="0"/>
              <a:t>: A student can apply leave by specifying type of </a:t>
            </a:r>
            <a:r>
              <a:rPr lang="en-US" dirty="0" err="1" smtClean="0"/>
              <a:t>leave,from</a:t>
            </a:r>
            <a:r>
              <a:rPr lang="en-US" dirty="0" smtClean="0"/>
              <a:t> date and to date.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Leave Balance</a:t>
            </a:r>
            <a:r>
              <a:rPr lang="en-US" dirty="0" smtClean="0"/>
              <a:t>: A table of type of leave along with </a:t>
            </a:r>
            <a:r>
              <a:rPr lang="en-US" dirty="0" err="1" smtClean="0"/>
              <a:t>no.of</a:t>
            </a:r>
            <a:r>
              <a:rPr lang="en-US" dirty="0" smtClean="0"/>
              <a:t> days left is displayed.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248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Work Flow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Leave Status</a:t>
            </a:r>
            <a:r>
              <a:rPr lang="en-US" dirty="0" smtClean="0"/>
              <a:t>: The status of applied leave is displayed.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Leave History </a:t>
            </a:r>
            <a:r>
              <a:rPr lang="en-US" dirty="0" smtClean="0"/>
              <a:t>: A record of all applied leave details is maintained. It has type of </a:t>
            </a:r>
            <a:r>
              <a:rPr lang="en-US" dirty="0" err="1" smtClean="0"/>
              <a:t>leave,no.of</a:t>
            </a:r>
            <a:r>
              <a:rPr lang="en-US" dirty="0" smtClean="0"/>
              <a:t> days applied and status of each leave.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53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Database Used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Implement Leave Management System for School a database with 9 tables are created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08945" y="3328586"/>
            <a:ext cx="1956987" cy="13844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281584" y="3393005"/>
            <a:ext cx="1811708" cy="4785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Admin Login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81584" y="3983960"/>
            <a:ext cx="1811708" cy="6166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User Name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Password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81657" y="3247402"/>
            <a:ext cx="1956987" cy="15467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154296" y="3341405"/>
            <a:ext cx="1811708" cy="7093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Teacher Login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54296" y="4109170"/>
            <a:ext cx="1811708" cy="6166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User Name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Password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475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Database Used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Implement Leave Management System for School a database with 9 tables are created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08945" y="3328586"/>
            <a:ext cx="1956987" cy="15510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281584" y="3393004"/>
            <a:ext cx="1811708" cy="716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Student Login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81584" y="4186548"/>
            <a:ext cx="1811708" cy="6166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User Name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Password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81657" y="3328586"/>
            <a:ext cx="1956987" cy="15467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154296" y="3392679"/>
            <a:ext cx="1811708" cy="7093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Leave Type Table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54296" y="4166073"/>
            <a:ext cx="1811708" cy="6166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Type of Leave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No.of</a:t>
            </a:r>
            <a:r>
              <a:rPr lang="en-US" dirty="0" smtClean="0">
                <a:solidFill>
                  <a:schemeClr val="tx1"/>
                </a:solidFill>
              </a:rPr>
              <a:t> Days</a:t>
            </a:r>
          </a:p>
        </p:txBody>
      </p:sp>
    </p:spTree>
    <p:extLst>
      <p:ext uri="{BB962C8B-B14F-4D97-AF65-F5344CB8AC3E}">
        <p14:creationId xmlns:p14="http://schemas.microsoft.com/office/powerpoint/2010/main" val="2902979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Database Used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08945" y="2020068"/>
            <a:ext cx="1956987" cy="2927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281584" y="2119257"/>
            <a:ext cx="1811708" cy="716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Information of Teacher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81584" y="2887645"/>
            <a:ext cx="1811708" cy="19877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</a:t>
            </a:r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Id(Primary Key)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Gender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Joining Date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Email Id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81657" y="2020068"/>
            <a:ext cx="1956987" cy="28553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154296" y="2119257"/>
            <a:ext cx="1811708" cy="7093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Information of Student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54296" y="2887645"/>
            <a:ext cx="1811708" cy="18950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Name</a:t>
            </a:r>
            <a:endParaRPr lang="en-IN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Id(Primary Key)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Gender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Joining Date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Email Id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758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Database Used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08945" y="2020067"/>
            <a:ext cx="1956987" cy="39961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281584" y="2119257"/>
            <a:ext cx="1811708" cy="13674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Leave Information of Teacher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81584" y="3527163"/>
            <a:ext cx="1811708" cy="24184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</a:t>
            </a:r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Leave Id(Primary </a:t>
            </a:r>
            <a:r>
              <a:rPr lang="en-US" dirty="0">
                <a:solidFill>
                  <a:schemeClr val="tx1"/>
                </a:solidFill>
              </a:rPr>
              <a:t>Key)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Type of Leave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No.of</a:t>
            </a:r>
            <a:r>
              <a:rPr lang="en-US" dirty="0" smtClean="0">
                <a:solidFill>
                  <a:schemeClr val="tx1"/>
                </a:solidFill>
              </a:rPr>
              <a:t> Days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From Date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To Date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Status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81657" y="2020068"/>
            <a:ext cx="1956987" cy="38850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154296" y="2119257"/>
            <a:ext cx="1811708" cy="13674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Leave Information of Student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54296" y="3585871"/>
            <a:ext cx="1811708" cy="2223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</a:t>
            </a:r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Leave Id(Primary Key)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Type of Leave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No.of</a:t>
            </a:r>
            <a:r>
              <a:rPr lang="en-US" dirty="0">
                <a:solidFill>
                  <a:schemeClr val="tx1"/>
                </a:solidFill>
              </a:rPr>
              <a:t> Days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From Date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 </a:t>
            </a:r>
            <a:r>
              <a:rPr lang="en-US" dirty="0" smtClean="0">
                <a:solidFill>
                  <a:schemeClr val="tx1"/>
                </a:solidFill>
              </a:rPr>
              <a:t>Date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Status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910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156084" y="2580830"/>
            <a:ext cx="1894885" cy="23415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Database Used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237267" y="2676559"/>
            <a:ext cx="1732516" cy="11025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tx1"/>
                </a:solidFill>
              </a:rPr>
              <a:t>Reason for Rejection of Leave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20175" y="3886902"/>
            <a:ext cx="1766699" cy="9058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Leave Id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Reason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257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Results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0721" y="2119257"/>
            <a:ext cx="8261873" cy="3341506"/>
          </a:xfrm>
        </p:spPr>
        <p:txBody>
          <a:bodyPr/>
          <a:lstStyle/>
          <a:p>
            <a:endParaRPr lang="en-US" dirty="0" smtClean="0"/>
          </a:p>
          <a:p>
            <a:pPr algn="just"/>
            <a:r>
              <a:rPr lang="en-US" dirty="0" smtClean="0"/>
              <a:t>For running a web application Server is required along with proper Database Connection.</a:t>
            </a:r>
          </a:p>
          <a:p>
            <a:pPr algn="just"/>
            <a:r>
              <a:rPr lang="en-US" dirty="0" smtClean="0"/>
              <a:t>Leave Management System ,an Intranet based  application to work ,XAMPP server is required.</a:t>
            </a:r>
          </a:p>
          <a:p>
            <a:pPr algn="just"/>
            <a:r>
              <a:rPr lang="en-US" dirty="0" smtClean="0"/>
              <a:t>This application is placed in XAMPP and executed in </a:t>
            </a:r>
            <a:r>
              <a:rPr lang="en-US" dirty="0" err="1" smtClean="0"/>
              <a:t>localhost</a:t>
            </a:r>
            <a:r>
              <a:rPr lang="en-US" dirty="0" smtClean="0"/>
              <a:t>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02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Output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 Page of Leave Management System:(new.html)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770" y="2648616"/>
            <a:ext cx="7267513" cy="32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15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Abstract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periodic crediting of leave is also automated. There are features like cancellation of leave, automatic approval of leave, report generators </a:t>
            </a:r>
            <a:r>
              <a:rPr lang="en-US" dirty="0" err="1"/>
              <a:t>etc.,in</a:t>
            </a:r>
            <a:r>
              <a:rPr lang="en-US" dirty="0"/>
              <a:t> this Tool.</a:t>
            </a:r>
          </a:p>
          <a:p>
            <a:pPr algn="just"/>
            <a:r>
              <a:rPr lang="en-US" dirty="0"/>
              <a:t>There are registered people in the system. Some are approvers. An approver can also be a requestor. </a:t>
            </a:r>
          </a:p>
          <a:p>
            <a:pPr algn="just"/>
            <a:r>
              <a:rPr lang="en-US" dirty="0"/>
              <a:t>In an organization, the hierarchy could be Students / Teachers / Vice-Principal / Principal etc</a:t>
            </a:r>
            <a:r>
              <a:rPr lang="en-US" dirty="0" smtClean="0"/>
              <a:t>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Output(Admin Module)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0721" y="2020068"/>
            <a:ext cx="8261873" cy="3703001"/>
          </a:xfrm>
        </p:spPr>
        <p:txBody>
          <a:bodyPr/>
          <a:lstStyle/>
          <a:p>
            <a:r>
              <a:rPr lang="en-US" dirty="0" smtClean="0"/>
              <a:t>Admin Login Page:(</a:t>
            </a:r>
            <a:r>
              <a:rPr lang="en-US" dirty="0" err="1" smtClean="0"/>
              <a:t>adlog.php</a:t>
            </a:r>
            <a:r>
              <a:rPr lang="en-US" dirty="0" smtClean="0"/>
              <a:t>)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 descr="C:\Users\test\Downloads\a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517" y="2574880"/>
            <a:ext cx="5486400" cy="295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4358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Output(Admin Module)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0721" y="1897166"/>
            <a:ext cx="8261873" cy="382590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Login Outputs </a:t>
            </a:r>
          </a:p>
          <a:p>
            <a:r>
              <a:rPr lang="en-US" dirty="0" smtClean="0"/>
              <a:t>When admin doesn’t enter both username and password. (inca1.php)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When admin entered incorrect username or password. (</a:t>
            </a:r>
            <a:r>
              <a:rPr lang="en-US" dirty="0" err="1" smtClean="0"/>
              <a:t>inca.php</a:t>
            </a:r>
            <a:r>
              <a:rPr lang="en-US" dirty="0"/>
              <a:t>)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163" y="3222704"/>
            <a:ext cx="5828232" cy="1174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52" y="5074581"/>
            <a:ext cx="5744987" cy="87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76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Output(Admin Module)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0721" y="1914258"/>
            <a:ext cx="8261873" cy="38088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Login Output</a:t>
            </a:r>
          </a:p>
          <a:p>
            <a:r>
              <a:rPr lang="en-US" dirty="0" smtClean="0"/>
              <a:t>When admin entered correct username and password it will redirect to admin page.(lp1.php)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31" y="3116744"/>
            <a:ext cx="9544876" cy="269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28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Output(Admin Module)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Change Password(changepass1.php)</a:t>
            </a:r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88" y="2702966"/>
            <a:ext cx="8788937" cy="25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87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Output(Admin Module)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Change Password Outputs</a:t>
            </a:r>
          </a:p>
          <a:p>
            <a:r>
              <a:rPr lang="en-US" dirty="0" smtClean="0"/>
              <a:t>When user enters incorrect old password(ca1.php)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When user entered new password and re-entered password </a:t>
            </a:r>
            <a:r>
              <a:rPr lang="en-US" dirty="0" err="1" smtClean="0"/>
              <a:t>doesnot</a:t>
            </a:r>
            <a:r>
              <a:rPr lang="en-US" dirty="0" smtClean="0"/>
              <a:t> match(ca2.php)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444" y="3143782"/>
            <a:ext cx="3733433" cy="9807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673" y="5104850"/>
            <a:ext cx="3676973" cy="94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14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Output(Admin Module)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old password is correct and new passwords matched, password of user will change.(ca3.php)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323" y="3162862"/>
            <a:ext cx="9190151" cy="151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14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Output(Admin Module)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Register Users(</a:t>
            </a:r>
            <a:r>
              <a:rPr lang="en-US" b="1" dirty="0" err="1" smtClean="0"/>
              <a:t>regusers.php</a:t>
            </a:r>
            <a:r>
              <a:rPr lang="en-US" b="1" dirty="0" smtClean="0"/>
              <a:t>)</a:t>
            </a:r>
          </a:p>
          <a:p>
            <a:pPr marL="0" indent="0" algn="ctr">
              <a:buNone/>
            </a:pPr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16" y="2600479"/>
            <a:ext cx="8762221" cy="339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92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031" y="256374"/>
            <a:ext cx="9286993" cy="1367327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Output(Admin Module)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0721" y="1350235"/>
            <a:ext cx="8261873" cy="437283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If user already registered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If user not yet registered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876" y="2004915"/>
            <a:ext cx="5136022" cy="1644139"/>
          </a:xfrm>
          <a:prstGeom prst="rect">
            <a:avLst/>
          </a:prstGeom>
        </p:spPr>
      </p:pic>
      <p:pic>
        <p:nvPicPr>
          <p:cNvPr id="7" name="Picture 6" descr="C:\Users\test\Downloads\a19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877" y="4196595"/>
            <a:ext cx="5136022" cy="1612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460540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Output(Admin Module)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Manage Leave(manage1.php)</a:t>
            </a:r>
          </a:p>
          <a:p>
            <a:pPr marL="0" indent="0">
              <a:buNone/>
            </a:pPr>
            <a:r>
              <a:rPr lang="en-US" dirty="0" smtClean="0"/>
              <a:t>Admin gets leave request from Teachers he may approve or reject it.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375" y="3459733"/>
            <a:ext cx="6677004" cy="23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659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Output(Admin Module)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Manage Leave Output(approval1.php)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1" y="2659726"/>
            <a:ext cx="7947589" cy="1314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47" y="4447187"/>
            <a:ext cx="8203963" cy="1275882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5657316" y="3725966"/>
            <a:ext cx="424341" cy="70075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6674266" y="4028261"/>
            <a:ext cx="211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pprove1.php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191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Existing Problem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In </a:t>
            </a:r>
            <a:r>
              <a:rPr lang="en-US" dirty="0"/>
              <a:t>the existing Leave Record Management System, every </a:t>
            </a:r>
            <a:r>
              <a:rPr lang="en-US" dirty="0" smtClean="0"/>
              <a:t>School </a:t>
            </a:r>
            <a:r>
              <a:rPr lang="en-US" dirty="0"/>
              <a:t>follows manual procedure in which faculty enters information in </a:t>
            </a:r>
            <a:r>
              <a:rPr lang="en-US" dirty="0" smtClean="0"/>
              <a:t>a record book.</a:t>
            </a:r>
          </a:p>
          <a:p>
            <a:pPr algn="just"/>
            <a:r>
              <a:rPr lang="en-US" dirty="0" smtClean="0"/>
              <a:t> </a:t>
            </a:r>
            <a:r>
              <a:rPr lang="en-US" dirty="0"/>
              <a:t>At the end of each </a:t>
            </a:r>
            <a:r>
              <a:rPr lang="en-US" dirty="0" smtClean="0"/>
              <a:t>month, Administrator calculates leave </a:t>
            </a:r>
            <a:r>
              <a:rPr lang="en-US" dirty="0"/>
              <a:t>of every member which is a time taking process and there </a:t>
            </a:r>
            <a:r>
              <a:rPr lang="en-US" dirty="0" smtClean="0"/>
              <a:t>are chances </a:t>
            </a:r>
            <a:r>
              <a:rPr lang="en-US" dirty="0"/>
              <a:t>of losing data or errors in the records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The staff needs </a:t>
            </a:r>
            <a:r>
              <a:rPr lang="en-US" dirty="0" smtClean="0"/>
              <a:t>to submit </a:t>
            </a:r>
            <a:r>
              <a:rPr lang="en-US" dirty="0"/>
              <a:t>their leaves manually to their respective authorities. </a:t>
            </a:r>
            <a:r>
              <a:rPr lang="en-US" dirty="0" smtClean="0"/>
              <a:t>This increases </a:t>
            </a:r>
            <a:r>
              <a:rPr lang="en-US" dirty="0"/>
              <a:t>the paperwork &amp; maintaining the records becomes tedious.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1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Output(Admin Module)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Manage Leave Output(approval1.php)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1" y="2659726"/>
            <a:ext cx="7947589" cy="13148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90" y="4460223"/>
            <a:ext cx="7082934" cy="1464544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5682199" y="3399608"/>
            <a:ext cx="484632" cy="97840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7990318" y="4178893"/>
            <a:ext cx="171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rej1.php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959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Output(Admin Module)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038" y="2897024"/>
            <a:ext cx="8724774" cy="252101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50849" y="2333002"/>
            <a:ext cx="1786071" cy="36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eject.php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8690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031" y="367469"/>
            <a:ext cx="9286993" cy="1102408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Output(Admin Module)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1080" y="1469877"/>
            <a:ext cx="8261873" cy="360381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Employee Leave History(leavehistory3.php)</a:t>
            </a:r>
          </a:p>
          <a:p>
            <a:pPr marL="0" indent="0" algn="ctr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65" y="2034991"/>
            <a:ext cx="9101323" cy="421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542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Output(Admin Module)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Help(help3.php)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430" y="2691926"/>
            <a:ext cx="8436213" cy="25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11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031" y="179463"/>
            <a:ext cx="9286993" cy="1524661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Output(Apply Leave)</a:t>
            </a:r>
            <a:endParaRPr lang="en-IN" b="1" dirty="0">
              <a:solidFill>
                <a:srgbClr val="00B0F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52" y="4013774"/>
            <a:ext cx="8261350" cy="179537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800" y="1516117"/>
            <a:ext cx="5127477" cy="230965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4862557" y="3648649"/>
            <a:ext cx="341832" cy="62424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8973084" y="2221907"/>
            <a:ext cx="1773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ew.html</a:t>
            </a:r>
          </a:p>
          <a:p>
            <a:r>
              <a:rPr lang="en-US" dirty="0" smtClean="0"/>
              <a:t> -&gt; new1.html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09462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Output(Teacher Module)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Teacher Login(login3.php)</a:t>
            </a:r>
          </a:p>
          <a:p>
            <a:pPr marL="0" indent="0" algn="ctr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1" y="2694364"/>
            <a:ext cx="8943390" cy="294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47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Output(Teacher Module)</a:t>
            </a:r>
            <a:endParaRPr lang="en-IN" b="1" dirty="0">
              <a:solidFill>
                <a:srgbClr val="00B0F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037" y="2238998"/>
            <a:ext cx="8554517" cy="301666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44568" y="1905712"/>
            <a:ext cx="132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p2.php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85493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Output(Teacher Module)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Apply Leave:(applyleave1.php)</a:t>
            </a:r>
          </a:p>
          <a:p>
            <a:pPr marL="0" indent="0" algn="ctr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57</a:t>
            </a:fld>
            <a:endParaRPr lang="en-US" dirty="0"/>
          </a:p>
        </p:txBody>
      </p:sp>
      <p:pic>
        <p:nvPicPr>
          <p:cNvPr id="7" name="Picture 6" descr="C:\Users\LENOVO\OneDrive\Pictures\Screenshots\Screenshot (110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902" y="2585258"/>
            <a:ext cx="5731510" cy="3223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705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Output(Teacher Module)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N" b="1" dirty="0"/>
              <a:t>When the necessary conditions are not satisfied while applying leave</a:t>
            </a:r>
            <a:r>
              <a:rPr lang="en-IN" b="1" dirty="0" smtClean="0"/>
              <a:t>:</a:t>
            </a:r>
          </a:p>
          <a:p>
            <a:pPr marL="0" indent="0" algn="ctr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58</a:t>
            </a:fld>
            <a:endParaRPr lang="en-US" dirty="0"/>
          </a:p>
        </p:txBody>
      </p:sp>
      <p:pic>
        <p:nvPicPr>
          <p:cNvPr id="6" name="Picture 5" descr="H:\screenshots\113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9" t="4249" r="779" b="67362"/>
          <a:stretch/>
        </p:blipFill>
        <p:spPr bwMode="auto">
          <a:xfrm>
            <a:off x="3157058" y="3067941"/>
            <a:ext cx="5689669" cy="1062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:\screenshots\117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7" b="58080"/>
          <a:stretch/>
        </p:blipFill>
        <p:spPr bwMode="auto">
          <a:xfrm>
            <a:off x="3232409" y="4514894"/>
            <a:ext cx="5614318" cy="1128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624742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Output(Teacher Module)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N" b="1" dirty="0"/>
              <a:t>When the necessary conditions are not satisfied while applying leave</a:t>
            </a:r>
            <a:r>
              <a:rPr lang="en-IN" b="1" dirty="0" smtClean="0"/>
              <a:t>:</a:t>
            </a:r>
          </a:p>
          <a:p>
            <a:pPr marL="0" indent="0" algn="ctr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59</a:t>
            </a:fld>
            <a:endParaRPr lang="en-US" dirty="0"/>
          </a:p>
        </p:txBody>
      </p:sp>
      <p:pic>
        <p:nvPicPr>
          <p:cNvPr id="8" name="Picture 7" descr="H:\screenshots\1111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1" b="57948"/>
          <a:stretch/>
        </p:blipFill>
        <p:spPr bwMode="auto">
          <a:xfrm>
            <a:off x="3363502" y="2973936"/>
            <a:ext cx="5480050" cy="1187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H:\screenshots\1115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9" b="55276"/>
          <a:stretch/>
        </p:blipFill>
        <p:spPr bwMode="auto">
          <a:xfrm>
            <a:off x="3338457" y="4526658"/>
            <a:ext cx="5486400" cy="11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1216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Existing Problem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In schools  if a student wants to apply leave he/she have to write a leave letter and submit to respective teacher.</a:t>
            </a:r>
          </a:p>
          <a:p>
            <a:pPr algn="just"/>
            <a:r>
              <a:rPr lang="en-US" dirty="0" smtClean="0"/>
              <a:t>For a single teacher it is difficult to maintain all leave records of all students in a class and some times leads to loss of data or errors.</a:t>
            </a:r>
          </a:p>
          <a:p>
            <a:pPr algn="just"/>
            <a:r>
              <a:rPr lang="en-US" dirty="0" smtClean="0"/>
              <a:t>It also increase the paper work.   </a:t>
            </a:r>
          </a:p>
          <a:p>
            <a:pPr algn="just"/>
            <a:r>
              <a:rPr lang="en-US" dirty="0" smtClean="0"/>
              <a:t>Finally maintaining of all leave records of students and faculty in a school manually is very difficult.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21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Output(Teacher Module)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N" b="1" dirty="0"/>
              <a:t>When all leave conditions are satisfied then:</a:t>
            </a:r>
            <a:endParaRPr lang="en-IN" dirty="0"/>
          </a:p>
          <a:p>
            <a:pPr marL="0" indent="0" algn="ctr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563" y="2675766"/>
            <a:ext cx="6524550" cy="15287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563" y="4345368"/>
            <a:ext cx="6573996" cy="161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333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Output(Teacher Module)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N" b="1" dirty="0"/>
              <a:t>When all leave conditions are satisfied then:</a:t>
            </a:r>
            <a:endParaRPr lang="en-IN" dirty="0"/>
          </a:p>
          <a:p>
            <a:pPr marL="0" indent="0" algn="ctr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61</a:t>
            </a:fld>
            <a:endParaRPr lang="en-US" dirty="0"/>
          </a:p>
        </p:txBody>
      </p:sp>
      <p:pic>
        <p:nvPicPr>
          <p:cNvPr id="7" name="Picture 6" descr="H:\screenshots\1113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0" b="47759"/>
          <a:stretch/>
        </p:blipFill>
        <p:spPr bwMode="auto">
          <a:xfrm>
            <a:off x="3360327" y="2751746"/>
            <a:ext cx="5486400" cy="1427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H:\screenshots\1116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" b="48352"/>
          <a:stretch/>
        </p:blipFill>
        <p:spPr bwMode="auto">
          <a:xfrm>
            <a:off x="3360327" y="4395110"/>
            <a:ext cx="5486400" cy="142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17656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Output(Teacher Module)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Leave Balance(leavebal1.php)</a:t>
            </a:r>
            <a:r>
              <a:rPr lang="en-IN" b="1" dirty="0"/>
              <a:t> </a:t>
            </a:r>
            <a:endParaRPr lang="en-IN" b="1" dirty="0" smtClean="0"/>
          </a:p>
          <a:p>
            <a:pPr marL="0" indent="0" algn="ctr">
              <a:buNone/>
            </a:pPr>
            <a:r>
              <a:rPr lang="en-IN" dirty="0" smtClean="0"/>
              <a:t>If </a:t>
            </a:r>
            <a:r>
              <a:rPr lang="en-IN" dirty="0"/>
              <a:t>gender is “Female” then leave balance is displayed as: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62</a:t>
            </a:fld>
            <a:endParaRPr lang="en-US" dirty="0"/>
          </a:p>
        </p:txBody>
      </p:sp>
      <p:pic>
        <p:nvPicPr>
          <p:cNvPr id="6" name="Picture 5" descr="C:\Users\test\Downloads\lb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327" y="3095611"/>
            <a:ext cx="5486400" cy="295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63487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Output(Teacher Module)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Leave Balance(leavebal1.php)</a:t>
            </a:r>
            <a:r>
              <a:rPr lang="en-IN" b="1" dirty="0"/>
              <a:t> </a:t>
            </a:r>
            <a:endParaRPr lang="en-IN" b="1" dirty="0" smtClean="0"/>
          </a:p>
          <a:p>
            <a:pPr marL="0" indent="0" algn="ctr">
              <a:buNone/>
            </a:pPr>
            <a:r>
              <a:rPr lang="en-IN" dirty="0" smtClean="0"/>
              <a:t>If </a:t>
            </a:r>
            <a:r>
              <a:rPr lang="en-IN" dirty="0"/>
              <a:t>gender is </a:t>
            </a:r>
            <a:r>
              <a:rPr lang="en-IN" dirty="0" smtClean="0"/>
              <a:t>“Male” </a:t>
            </a:r>
            <a:r>
              <a:rPr lang="en-IN" dirty="0"/>
              <a:t>then leave balance is displayed as: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63</a:t>
            </a:fld>
            <a:endParaRPr lang="en-US" dirty="0"/>
          </a:p>
        </p:txBody>
      </p:sp>
      <p:pic>
        <p:nvPicPr>
          <p:cNvPr id="7" name="Picture 6" descr="C:\Users\test\Downloads\lb1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0327" y="3104719"/>
            <a:ext cx="5486400" cy="295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88072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Output(Teacher Module)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Leave Status(leavestatus1.php)</a:t>
            </a:r>
          </a:p>
          <a:p>
            <a:pPr marL="0" indent="0" algn="ctr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31" y="2646927"/>
            <a:ext cx="9365386" cy="35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698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Output(Teacher Module)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Student Leave History(leavehistory1.php)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583" y="2904599"/>
            <a:ext cx="7901354" cy="236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286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Output(Student Module)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Student Login(login2.php)</a:t>
            </a:r>
          </a:p>
          <a:p>
            <a:pPr marL="0" indent="0" algn="ctr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45" y="2725935"/>
            <a:ext cx="8708164" cy="262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632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Output(Student Module)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67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671" y="2746145"/>
            <a:ext cx="8261350" cy="2706071"/>
          </a:xfrm>
        </p:spPr>
      </p:pic>
      <p:sp>
        <p:nvSpPr>
          <p:cNvPr id="8" name="TextBox 7"/>
          <p:cNvSpPr txBox="1"/>
          <p:nvPr/>
        </p:nvSpPr>
        <p:spPr>
          <a:xfrm>
            <a:off x="5016381" y="2333002"/>
            <a:ext cx="240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</a:t>
            </a:r>
            <a:r>
              <a:rPr lang="en-US" dirty="0" err="1" smtClean="0"/>
              <a:t>p.php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27365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Output(Student Module)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Apply Leave(</a:t>
            </a:r>
            <a:r>
              <a:rPr lang="en-US" dirty="0" err="1" smtClean="0"/>
              <a:t>applyleave.php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136" y="2869787"/>
            <a:ext cx="8190801" cy="253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803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Output(Student Module)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Leave Balance(</a:t>
            </a:r>
            <a:r>
              <a:rPr lang="en-US" dirty="0" err="1" smtClean="0"/>
              <a:t>leavebal.php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984" y="2912709"/>
            <a:ext cx="8818633" cy="261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4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Proposed Solution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decrease </a:t>
            </a:r>
            <a:r>
              <a:rPr lang="en-US" dirty="0" smtClean="0"/>
              <a:t>the paperwork </a:t>
            </a:r>
            <a:r>
              <a:rPr lang="en-US" dirty="0"/>
              <a:t>and </a:t>
            </a:r>
            <a:r>
              <a:rPr lang="en-US" dirty="0" smtClean="0"/>
              <a:t>for </a:t>
            </a:r>
            <a:r>
              <a:rPr lang="en-US" dirty="0"/>
              <a:t>easier record </a:t>
            </a:r>
            <a:r>
              <a:rPr lang="en-US" dirty="0" smtClean="0"/>
              <a:t>maintenance an intranet based  application is introduced.</a:t>
            </a:r>
          </a:p>
          <a:p>
            <a:pPr algn="just"/>
            <a:r>
              <a:rPr lang="en-US" dirty="0" smtClean="0"/>
              <a:t>Leave Management System is an application for a school which is used for applying leaves by students and teachers and maintain those all leave records easily.</a:t>
            </a:r>
          </a:p>
          <a:p>
            <a:pPr algn="just"/>
            <a:r>
              <a:rPr lang="en-US" dirty="0" smtClean="0"/>
              <a:t>A school can maintain all records of students and staff easily by </a:t>
            </a:r>
            <a:r>
              <a:rPr lang="en-US" dirty="0"/>
              <a:t>having a </a:t>
            </a:r>
            <a:r>
              <a:rPr lang="en-US" dirty="0" smtClean="0"/>
              <a:t>particular centralized </a:t>
            </a:r>
            <a:r>
              <a:rPr lang="en-US" dirty="0"/>
              <a:t>Database </a:t>
            </a:r>
            <a:r>
              <a:rPr lang="en-US" dirty="0" smtClean="0"/>
              <a:t>System.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2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Output(Student Module)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Leave Status(</a:t>
            </a:r>
            <a:r>
              <a:rPr lang="en-US" dirty="0" err="1" smtClean="0"/>
              <a:t>leavestatus.php</a:t>
            </a:r>
            <a:r>
              <a:rPr lang="en-US" dirty="0" smtClean="0"/>
              <a:t>)</a:t>
            </a:r>
          </a:p>
          <a:p>
            <a:pPr marL="0" indent="0" algn="ctr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1" y="2634499"/>
            <a:ext cx="7343773" cy="20998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959" y="5062464"/>
            <a:ext cx="5578000" cy="851226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7622849" y="4486542"/>
            <a:ext cx="341831" cy="606751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9349099" y="5093293"/>
            <a:ext cx="153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ancel1.php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180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Output(Student Module)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Leave Status(</a:t>
            </a:r>
            <a:r>
              <a:rPr lang="en-US" dirty="0" err="1" smtClean="0"/>
              <a:t>leavestatus.php</a:t>
            </a:r>
            <a:r>
              <a:rPr lang="en-US" dirty="0" smtClean="0"/>
              <a:t>)</a:t>
            </a:r>
          </a:p>
          <a:p>
            <a:pPr marL="0" indent="0" algn="ctr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46" y="2965391"/>
            <a:ext cx="7620130" cy="26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2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Output(Student Module)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Leave History(</a:t>
            </a:r>
            <a:r>
              <a:rPr lang="en-US" dirty="0" err="1" smtClean="0"/>
              <a:t>leavehistory.php</a:t>
            </a:r>
            <a:r>
              <a:rPr lang="en-US" dirty="0" smtClean="0"/>
              <a:t>)</a:t>
            </a:r>
          </a:p>
          <a:p>
            <a:pPr marL="0" indent="0" algn="ctr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97" y="2767206"/>
            <a:ext cx="9542460" cy="20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9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Conclusion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0721" y="1803163"/>
            <a:ext cx="8261873" cy="4298534"/>
          </a:xfrm>
        </p:spPr>
        <p:txBody>
          <a:bodyPr>
            <a:normAutofit fontScale="92500"/>
          </a:bodyPr>
          <a:lstStyle/>
          <a:p>
            <a:pPr algn="just"/>
            <a:r>
              <a:rPr lang="en-US" dirty="0"/>
              <a:t>The new Leave Management System allows the </a:t>
            </a:r>
            <a:r>
              <a:rPr lang="en-US" dirty="0" smtClean="0"/>
              <a:t>Faculty and Students </a:t>
            </a:r>
            <a:r>
              <a:rPr lang="en-US" dirty="0"/>
              <a:t>to apply for a leave or cancel </a:t>
            </a:r>
            <a:r>
              <a:rPr lang="en-US" dirty="0" smtClean="0"/>
              <a:t>a leave </a:t>
            </a:r>
            <a:r>
              <a:rPr lang="en-US" dirty="0"/>
              <a:t>and he/she can also view the remaining leaves, the superior can approve or </a:t>
            </a:r>
            <a:r>
              <a:rPr lang="en-US" dirty="0" smtClean="0"/>
              <a:t>disapprove the </a:t>
            </a:r>
            <a:r>
              <a:rPr lang="en-US" dirty="0"/>
              <a:t>leave applied by </a:t>
            </a:r>
            <a:r>
              <a:rPr lang="en-US" dirty="0" smtClean="0"/>
              <a:t>a student/teacher.</a:t>
            </a:r>
          </a:p>
          <a:p>
            <a:pPr algn="just"/>
            <a:r>
              <a:rPr lang="en-US" dirty="0"/>
              <a:t>The new system is an improvement on manual leave process in the following ways: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/>
              <a:t>User </a:t>
            </a:r>
            <a:r>
              <a:rPr lang="en-US" dirty="0"/>
              <a:t>can apply leave through online being at home</a:t>
            </a:r>
            <a:r>
              <a:rPr lang="en-US" dirty="0" smtClean="0"/>
              <a:t>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/>
              <a:t>Reduces </a:t>
            </a:r>
            <a:r>
              <a:rPr lang="en-US" dirty="0"/>
              <a:t>strain for individuals</a:t>
            </a:r>
            <a:r>
              <a:rPr lang="en-US" dirty="0" smtClean="0"/>
              <a:t>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Allowing admin or superior to cancel </a:t>
            </a:r>
            <a:r>
              <a:rPr lang="en-US" dirty="0" smtClean="0"/>
              <a:t>the leave</a:t>
            </a:r>
            <a:r>
              <a:rPr lang="en-US" dirty="0"/>
              <a:t>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/>
              <a:t>Adding </a:t>
            </a:r>
            <a:r>
              <a:rPr lang="en-US" dirty="0"/>
              <a:t>maternity leave as a leave type solely for female users.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/>
              <a:t>Restriction </a:t>
            </a:r>
            <a:r>
              <a:rPr lang="en-US" dirty="0"/>
              <a:t>on taking casual leaves during special events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11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74</a:t>
            </a:fld>
            <a:endParaRPr lang="en-US" dirty="0"/>
          </a:p>
        </p:txBody>
      </p:sp>
      <p:pic>
        <p:nvPicPr>
          <p:cNvPr id="1026" name="Picture 2" descr="Calligraphy Fonts Thank You PNG Image | Transparent PNG Free Download on  Seek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09" y="817583"/>
            <a:ext cx="10248835" cy="488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44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Proposed Solution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To automate the system of applying leave by students and teachers an intranet based application is required.</a:t>
            </a:r>
          </a:p>
          <a:p>
            <a:pPr algn="just"/>
            <a:r>
              <a:rPr lang="en-US" dirty="0" smtClean="0"/>
              <a:t>A student or a teacher can apply leave in advance by specifying cause of leave and respective authority can approve or reject leave based on requirements.</a:t>
            </a:r>
          </a:p>
          <a:p>
            <a:pPr algn="just"/>
            <a:r>
              <a:rPr lang="en-US" dirty="0" smtClean="0"/>
              <a:t>This will help students/teachers to apply leave easily and check their leave status.</a:t>
            </a:r>
          </a:p>
          <a:p>
            <a:pPr algn="just"/>
            <a:r>
              <a:rPr lang="en-US" dirty="0" smtClean="0"/>
              <a:t>School also get benefitted by easy maintenance of all records of students and staff leaves.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2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System Requirements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0721" y="2119257"/>
            <a:ext cx="9116083" cy="3603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Hardware </a:t>
            </a:r>
            <a:r>
              <a:rPr lang="en-IN" b="1" dirty="0" smtClean="0"/>
              <a:t>requirements</a:t>
            </a:r>
          </a:p>
          <a:p>
            <a:pPr marL="0" indent="0">
              <a:buNone/>
            </a:pPr>
            <a:endParaRPr lang="en-IN" dirty="0"/>
          </a:p>
          <a:p>
            <a:pPr algn="just"/>
            <a:r>
              <a:rPr lang="en-IN" dirty="0"/>
              <a:t>Minimum  </a:t>
            </a:r>
            <a:r>
              <a:rPr lang="en-IN" dirty="0" smtClean="0"/>
              <a:t> :      Pentium </a:t>
            </a:r>
            <a:r>
              <a:rPr lang="en-IN" dirty="0"/>
              <a:t>IV </a:t>
            </a:r>
            <a:r>
              <a:rPr lang="en-IN" dirty="0" smtClean="0"/>
              <a:t>Processor with 1.2GHZ</a:t>
            </a:r>
            <a:endParaRPr lang="en-IN" dirty="0"/>
          </a:p>
          <a:p>
            <a:pPr algn="just"/>
            <a:r>
              <a:rPr lang="en-IN" dirty="0"/>
              <a:t>Hard Disk  </a:t>
            </a:r>
            <a:r>
              <a:rPr lang="en-IN" dirty="0" smtClean="0"/>
              <a:t>:</a:t>
            </a:r>
            <a:r>
              <a:rPr lang="en-IN" dirty="0"/>
              <a:t>	     500GB</a:t>
            </a:r>
          </a:p>
          <a:p>
            <a:pPr algn="just"/>
            <a:r>
              <a:rPr lang="en-IN" dirty="0" smtClean="0"/>
              <a:t>RAM</a:t>
            </a:r>
            <a:r>
              <a:rPr lang="en-IN" dirty="0"/>
              <a:t> </a:t>
            </a:r>
            <a:r>
              <a:rPr lang="en-IN" dirty="0" smtClean="0"/>
              <a:t>          :      2GB</a:t>
            </a:r>
            <a:endParaRPr lang="en-IN" dirty="0"/>
          </a:p>
          <a:p>
            <a:pPr algn="just"/>
            <a:r>
              <a:rPr lang="en-IN" dirty="0"/>
              <a:t>Display       </a:t>
            </a:r>
            <a:r>
              <a:rPr lang="en-IN" dirty="0" smtClean="0"/>
              <a:t>:      LCD  Monitor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276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ushpi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>
            <a:fillRect/>
          </a:stretch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666</TotalTime>
  <Words>2181</Words>
  <Application>Microsoft Office PowerPoint</Application>
  <PresentationFormat>Widescreen</PresentationFormat>
  <Paragraphs>389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3" baseType="lpstr">
      <vt:lpstr>Brush Script MT</vt:lpstr>
      <vt:lpstr>Calibri</vt:lpstr>
      <vt:lpstr>Constantia</vt:lpstr>
      <vt:lpstr>Franklin Gothic Book</vt:lpstr>
      <vt:lpstr>Rage Italic</vt:lpstr>
      <vt:lpstr>Rockwell</vt:lpstr>
      <vt:lpstr>Times New Roman</vt:lpstr>
      <vt:lpstr>Wingdings</vt:lpstr>
      <vt:lpstr>Pushpin</vt:lpstr>
      <vt:lpstr>Leave Management System for School</vt:lpstr>
      <vt:lpstr>Table of contents </vt:lpstr>
      <vt:lpstr>Abstract</vt:lpstr>
      <vt:lpstr>Abstract</vt:lpstr>
      <vt:lpstr>Existing Problem</vt:lpstr>
      <vt:lpstr>Existing Problem</vt:lpstr>
      <vt:lpstr>Proposed Solution</vt:lpstr>
      <vt:lpstr>Proposed Solution</vt:lpstr>
      <vt:lpstr>System Requirements</vt:lpstr>
      <vt:lpstr>System Requirements</vt:lpstr>
      <vt:lpstr>Technologies Used</vt:lpstr>
      <vt:lpstr> Brief overview of the technology </vt:lpstr>
      <vt:lpstr>Brief overview of the technology</vt:lpstr>
      <vt:lpstr>Brief overview of the technology</vt:lpstr>
      <vt:lpstr>Brief overview of the technology</vt:lpstr>
      <vt:lpstr>Brief overview of the technology</vt:lpstr>
      <vt:lpstr>Work Flow</vt:lpstr>
      <vt:lpstr>Use Case Diagram For Leave Management System</vt:lpstr>
      <vt:lpstr>Activity Diagram for Apply Leave</vt:lpstr>
      <vt:lpstr>Class Diagram for Leave Management System</vt:lpstr>
      <vt:lpstr>Work Flow</vt:lpstr>
      <vt:lpstr>Work Flow</vt:lpstr>
      <vt:lpstr>Work Flow</vt:lpstr>
      <vt:lpstr>Work Flow</vt:lpstr>
      <vt:lpstr>Work Flow</vt:lpstr>
      <vt:lpstr>Work Flow</vt:lpstr>
      <vt:lpstr>Work Flow</vt:lpstr>
      <vt:lpstr>Work Flow</vt:lpstr>
      <vt:lpstr>Work Flow</vt:lpstr>
      <vt:lpstr>Work Flow</vt:lpstr>
      <vt:lpstr>Work Flow</vt:lpstr>
      <vt:lpstr>Work Flow</vt:lpstr>
      <vt:lpstr>Database Used</vt:lpstr>
      <vt:lpstr>Database Used</vt:lpstr>
      <vt:lpstr>Database Used</vt:lpstr>
      <vt:lpstr>Database Used</vt:lpstr>
      <vt:lpstr>Database Used</vt:lpstr>
      <vt:lpstr>Results</vt:lpstr>
      <vt:lpstr>Output</vt:lpstr>
      <vt:lpstr>Output(Admin Module)</vt:lpstr>
      <vt:lpstr>Output(Admin Module)</vt:lpstr>
      <vt:lpstr>Output(Admin Module)</vt:lpstr>
      <vt:lpstr>Output(Admin Module)</vt:lpstr>
      <vt:lpstr>Output(Admin Module)</vt:lpstr>
      <vt:lpstr>Output(Admin Module)</vt:lpstr>
      <vt:lpstr>Output(Admin Module)</vt:lpstr>
      <vt:lpstr>Output(Admin Module)</vt:lpstr>
      <vt:lpstr>Output(Admin Module)</vt:lpstr>
      <vt:lpstr>Output(Admin Module)</vt:lpstr>
      <vt:lpstr>Output(Admin Module)</vt:lpstr>
      <vt:lpstr>Output(Admin Module)</vt:lpstr>
      <vt:lpstr>Output(Admin Module)</vt:lpstr>
      <vt:lpstr>Output(Admin Module)</vt:lpstr>
      <vt:lpstr>Output(Apply Leave)</vt:lpstr>
      <vt:lpstr>Output(Teacher Module)</vt:lpstr>
      <vt:lpstr>Output(Teacher Module)</vt:lpstr>
      <vt:lpstr>Output(Teacher Module)</vt:lpstr>
      <vt:lpstr>Output(Teacher Module)</vt:lpstr>
      <vt:lpstr>Output(Teacher Module)</vt:lpstr>
      <vt:lpstr>Output(Teacher Module)</vt:lpstr>
      <vt:lpstr>Output(Teacher Module)</vt:lpstr>
      <vt:lpstr>Output(Teacher Module)</vt:lpstr>
      <vt:lpstr>Output(Teacher Module)</vt:lpstr>
      <vt:lpstr>Output(Teacher Module)</vt:lpstr>
      <vt:lpstr>Output(Teacher Module)</vt:lpstr>
      <vt:lpstr>Output(Student Module)</vt:lpstr>
      <vt:lpstr>Output(Student Module)</vt:lpstr>
      <vt:lpstr>Output(Student Module)</vt:lpstr>
      <vt:lpstr>Output(Student Module)</vt:lpstr>
      <vt:lpstr>Output(Student Module)</vt:lpstr>
      <vt:lpstr>Output(Student Module)</vt:lpstr>
      <vt:lpstr>Output(Student Module)</vt:lpstr>
      <vt:lpstr>Conclusion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Leave management system</dc:title>
  <dc:creator>sushma</dc:creator>
  <cp:lastModifiedBy>Lenovo</cp:lastModifiedBy>
  <cp:revision>105</cp:revision>
  <dcterms:created xsi:type="dcterms:W3CDTF">2021-03-18T10:55:00Z</dcterms:created>
  <dcterms:modified xsi:type="dcterms:W3CDTF">2021-05-30T10:36:03Z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1033-11.2.0.9984</vt:lpwstr>
  </property>
</Properties>
</file>